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721" r:id="rId3"/>
    <p:sldId id="718" r:id="rId4"/>
    <p:sldId id="681" r:id="rId5"/>
    <p:sldId id="729" r:id="rId6"/>
    <p:sldId id="730" r:id="rId7"/>
    <p:sldId id="731" r:id="rId8"/>
    <p:sldId id="732" r:id="rId9"/>
    <p:sldId id="727" r:id="rId10"/>
    <p:sldId id="734" r:id="rId11"/>
    <p:sldId id="738" r:id="rId12"/>
    <p:sldId id="736" r:id="rId13"/>
    <p:sldId id="735" r:id="rId14"/>
    <p:sldId id="737" r:id="rId15"/>
    <p:sldId id="739" r:id="rId16"/>
    <p:sldId id="740" r:id="rId17"/>
    <p:sldId id="741" r:id="rId18"/>
    <p:sldId id="743" r:id="rId19"/>
    <p:sldId id="742" r:id="rId20"/>
    <p:sldId id="744" r:id="rId21"/>
    <p:sldId id="745" r:id="rId22"/>
    <p:sldId id="746" r:id="rId23"/>
    <p:sldId id="748" r:id="rId24"/>
    <p:sldId id="749" r:id="rId25"/>
    <p:sldId id="750" r:id="rId26"/>
    <p:sldId id="751" r:id="rId27"/>
    <p:sldId id="752" r:id="rId28"/>
    <p:sldId id="753" r:id="rId29"/>
    <p:sldId id="754" r:id="rId30"/>
    <p:sldId id="755" r:id="rId31"/>
    <p:sldId id="756" r:id="rId32"/>
    <p:sldId id="757" r:id="rId33"/>
    <p:sldId id="758" r:id="rId34"/>
    <p:sldId id="759" r:id="rId35"/>
    <p:sldId id="760" r:id="rId36"/>
    <p:sldId id="761" r:id="rId37"/>
    <p:sldId id="728" r:id="rId38"/>
    <p:sldId id="762" r:id="rId39"/>
    <p:sldId id="763" r:id="rId40"/>
    <p:sldId id="764" r:id="rId41"/>
    <p:sldId id="765" r:id="rId42"/>
    <p:sldId id="766" r:id="rId43"/>
    <p:sldId id="767" r:id="rId44"/>
    <p:sldId id="768" r:id="rId45"/>
    <p:sldId id="769" r:id="rId46"/>
    <p:sldId id="770" r:id="rId47"/>
    <p:sldId id="771" r:id="rId48"/>
    <p:sldId id="772" r:id="rId49"/>
    <p:sldId id="773" r:id="rId50"/>
    <p:sldId id="774" r:id="rId51"/>
    <p:sldId id="775" r:id="rId52"/>
    <p:sldId id="776" r:id="rId53"/>
    <p:sldId id="777" r:id="rId54"/>
    <p:sldId id="723" r:id="rId55"/>
    <p:sldId id="724" r:id="rId56"/>
    <p:sldId id="778" r:id="rId57"/>
    <p:sldId id="779" r:id="rId58"/>
    <p:sldId id="780" r:id="rId59"/>
    <p:sldId id="781" r:id="rId60"/>
    <p:sldId id="782" r:id="rId61"/>
    <p:sldId id="783" r:id="rId62"/>
    <p:sldId id="784" r:id="rId63"/>
    <p:sldId id="785" r:id="rId64"/>
    <p:sldId id="786" r:id="rId65"/>
    <p:sldId id="787" r:id="rId66"/>
    <p:sldId id="385" r:id="rId6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5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028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04. </a:t>
            </a:r>
            <a:r>
              <a:rPr lang="ko-KR" altLang="en-US" sz="3200" b="1" dirty="0">
                <a:solidFill>
                  <a:schemeClr val="bg1"/>
                </a:solidFill>
              </a:rPr>
              <a:t>배열과 문자열 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도서 목록 표시하기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숫자 배열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숫자 배열</a:t>
            </a:r>
            <a:r>
              <a:rPr lang="en-US" altLang="ko-KR" dirty="0"/>
              <a:t>(Numeric Array)</a:t>
            </a:r>
          </a:p>
          <a:p>
            <a:pPr lvl="2"/>
            <a:r>
              <a:rPr lang="ko-KR" altLang="en-US" dirty="0"/>
              <a:t>동일한 데이터 유형의 값으로 구성된 배열 유형</a:t>
            </a:r>
            <a:endParaRPr lang="en-US" altLang="ko-KR" dirty="0"/>
          </a:p>
          <a:p>
            <a:pPr lvl="2"/>
            <a:r>
              <a:rPr lang="ko-KR" altLang="en-US" dirty="0"/>
              <a:t>숫자 인덱스를 사용하여 요소를 저장하는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2"/>
            <a:r>
              <a:rPr lang="ko-KR" altLang="en-US" dirty="0"/>
              <a:t>배열에는 숫자</a:t>
            </a:r>
            <a:r>
              <a:rPr lang="en-US" altLang="ko-KR" dirty="0"/>
              <a:t>, </a:t>
            </a:r>
            <a:r>
              <a:rPr lang="ko-KR" altLang="en-US" dirty="0"/>
              <a:t>문자열 및 모든 객체 를 저장할 수 있음 </a:t>
            </a:r>
            <a:endParaRPr lang="en-US" altLang="ko-KR" dirty="0"/>
          </a:p>
          <a:p>
            <a:pPr lvl="2"/>
            <a:r>
              <a:rPr lang="ko-KR" altLang="en-US" dirty="0"/>
              <a:t>배열 요소에 접근하는 키인 인덱스는 숫자로 표시하기 때문에 인덱스 배열 </a:t>
            </a:r>
            <a:r>
              <a:rPr lang="en-US" altLang="ko-KR" dirty="0"/>
              <a:t>(Indexed Array)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2"/>
            <a:r>
              <a:rPr lang="ko-KR" altLang="en-US" dirty="0"/>
              <a:t>기본적으로 숫자 배열의 인덱스는 </a:t>
            </a:r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B84692-4C28-4E86-8A32-A34975C9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482607"/>
            <a:ext cx="5616624" cy="21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8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숫자 배열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숫자 배열</a:t>
            </a:r>
            <a:r>
              <a:rPr lang="en-US" altLang="ko-KR" dirty="0"/>
              <a:t>(Numeric Array)</a:t>
            </a:r>
          </a:p>
          <a:p>
            <a:pPr lvl="2"/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AFE084-6408-4CBE-B324-EED5E45C3368}"/>
              </a:ext>
            </a:extLst>
          </p:cNvPr>
          <p:cNvGrpSpPr/>
          <p:nvPr/>
        </p:nvGrpSpPr>
        <p:grpSpPr>
          <a:xfrm>
            <a:off x="971600" y="1844824"/>
            <a:ext cx="6624736" cy="4680519"/>
            <a:chOff x="1259632" y="1772816"/>
            <a:chExt cx="6524625" cy="4436831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1C28A0A2-CA41-488C-8693-8B886CA2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259632" y="1772816"/>
              <a:ext cx="6524625" cy="225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A451E63-95A6-41A4-AFD8-B0CD383D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206" y="4028422"/>
              <a:ext cx="6467475" cy="218122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5EC7F23-61E5-4629-B94F-0761EBD2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54063"/>
            <a:ext cx="3114675" cy="1081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962A6-3C16-45C0-83EE-72BADCCE2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4491905"/>
            <a:ext cx="5316988" cy="8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숫자 배열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3C9B7D-59F3-4028-BBC2-CA789177F63B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4C72A9-22E7-49C1-A4C6-AC40893A34A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9113191A-DD10-442B-88E9-BF9BF4851EBB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5C2C230B-55BA-4091-B778-30FB542C0B17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숫자 배열을 이용하여 문자열 저장하고 출력하기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09B413-E45B-46CB-B56B-727837BC9FD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35DA38-464A-4429-972D-6FAB2A349CC7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DD8CDE-2591-4328-A318-E3391DAED586}"/>
              </a:ext>
            </a:extLst>
          </p:cNvPr>
          <p:cNvGrpSpPr/>
          <p:nvPr/>
        </p:nvGrpSpPr>
        <p:grpSpPr>
          <a:xfrm>
            <a:off x="1060973" y="1838890"/>
            <a:ext cx="7022053" cy="4686454"/>
            <a:chOff x="574283" y="1844824"/>
            <a:chExt cx="8108325" cy="594526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8B979FD-9F44-4E58-BCE0-F706BF4E4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08" y="1844824"/>
              <a:ext cx="8077200" cy="17621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F37302-AEAF-42E5-8C54-EC4F439DC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83" y="3532410"/>
              <a:ext cx="8086725" cy="425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68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dirty="0"/>
              <a:t>연관 배열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연관 배열</a:t>
            </a:r>
            <a:r>
              <a:rPr lang="en-US" altLang="ko-KR" dirty="0"/>
              <a:t>(Associative Array)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배열인 숫자 배열과 기능적으로 매우 유사</a:t>
            </a:r>
            <a:endParaRPr lang="en-US" altLang="ko-KR" dirty="0"/>
          </a:p>
          <a:p>
            <a:pPr lvl="2"/>
            <a:r>
              <a:rPr lang="ko-KR" altLang="en-US" dirty="0"/>
              <a:t>인덱스를 사용자 정의 문자열로 지정하기 때문에 배열 요소에 접근하는 키와 값 사이에 강력 한 연관관계를 설정할 수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586716-73EE-4430-818D-E516A41F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272808" cy="28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dirty="0"/>
              <a:t>연관 배열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연관 배열</a:t>
            </a:r>
            <a:r>
              <a:rPr lang="en-US" altLang="ko-KR" dirty="0"/>
              <a:t>(Associative Array)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6593AC-747C-4A20-AE54-36F58779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1916832"/>
            <a:ext cx="7278911" cy="45365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E6E73-7C5D-4CE9-B34A-3A5C966B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293096"/>
            <a:ext cx="3338513" cy="10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4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38335-074F-457F-BA34-53CDD49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dirty="0"/>
              <a:t>연관 배열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85385E-6C2E-423F-9CDB-B732E667A48B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C9AA56-4FEE-436E-B1E5-EE58AE35FF8D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D8BC385-9846-4555-9C3F-781EFB5B1792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４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２</a:t>
                </a: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852AE6A-9D54-4DD6-A02C-911ACCB9178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연관 배열을 이용하여 합계와 평균 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49181B-E03C-4846-9354-2555507E653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27131B-5088-436C-8E36-7B1E037C1C09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F96DC-7828-47E6-A97E-177DD41749E9}"/>
              </a:ext>
            </a:extLst>
          </p:cNvPr>
          <p:cNvGrpSpPr/>
          <p:nvPr/>
        </p:nvGrpSpPr>
        <p:grpSpPr>
          <a:xfrm>
            <a:off x="1282148" y="1701611"/>
            <a:ext cx="6458204" cy="4823733"/>
            <a:chOff x="505747" y="1040368"/>
            <a:chExt cx="8093994" cy="74235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EE11A6-F231-4124-A2A7-A42542A3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47" y="1040368"/>
              <a:ext cx="8086725" cy="29241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D182BC-335A-425B-A120-46807EB9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41" y="3958638"/>
              <a:ext cx="8077200" cy="4505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26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F5DA-02B8-47F3-A51A-CF5063B9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A7B31-F8B6-493C-9BCD-8EE2D9B264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다차원 배열</a:t>
            </a:r>
            <a:r>
              <a:rPr lang="en-US" altLang="ko-KR" dirty="0"/>
              <a:t>(Multidimensional Array)</a:t>
            </a:r>
          </a:p>
          <a:p>
            <a:pPr lvl="2"/>
            <a:r>
              <a:rPr lang="ko-KR" altLang="en-US" dirty="0"/>
              <a:t>하나 이상의 배열을 포함하는 중첩 배열을 의미</a:t>
            </a:r>
            <a:endParaRPr lang="en-US" altLang="ko-KR" dirty="0"/>
          </a:p>
          <a:p>
            <a:pPr lvl="2"/>
            <a:r>
              <a:rPr lang="ko-KR" altLang="en-US" dirty="0"/>
              <a:t>동시에 여러 배열에 값을 할당할 수 있으며</a:t>
            </a:r>
            <a:r>
              <a:rPr lang="en-US" altLang="ko-KR" dirty="0"/>
              <a:t>, </a:t>
            </a:r>
            <a:r>
              <a:rPr lang="ko-KR" altLang="en-US" dirty="0"/>
              <a:t>할당된 값의 데이터 유형이 달라도 됨</a:t>
            </a:r>
            <a:endParaRPr lang="en-US" altLang="ko-KR" dirty="0"/>
          </a:p>
          <a:p>
            <a:pPr lvl="2"/>
            <a:r>
              <a:rPr lang="ko-KR" altLang="en-US" dirty="0"/>
              <a:t>다차원 배열의 장점</a:t>
            </a:r>
            <a:endParaRPr lang="en-US" altLang="ko-KR" dirty="0"/>
          </a:p>
          <a:p>
            <a:pPr lvl="3"/>
            <a:r>
              <a:rPr lang="ko-KR" altLang="en-US" dirty="0"/>
              <a:t>관련 데이터를 함께 그룹화할 수 있음</a:t>
            </a:r>
            <a:endParaRPr lang="en-US" altLang="ko-KR" dirty="0"/>
          </a:p>
          <a:p>
            <a:pPr lvl="2"/>
            <a:r>
              <a:rPr lang="ko-KR" altLang="en-US" dirty="0"/>
              <a:t>다차원 배열의 장점</a:t>
            </a:r>
            <a:endParaRPr lang="en-US" altLang="ko-KR" dirty="0"/>
          </a:p>
          <a:p>
            <a:pPr lvl="3"/>
            <a:r>
              <a:rPr lang="ko-KR" altLang="en-US" dirty="0"/>
              <a:t>배열의 크기가 커질수록 복잡성도 증가</a:t>
            </a:r>
          </a:p>
        </p:txBody>
      </p:sp>
    </p:spTree>
    <p:extLst>
      <p:ext uri="{BB962C8B-B14F-4D97-AF65-F5344CB8AC3E}">
        <p14:creationId xmlns:p14="http://schemas.microsoft.com/office/powerpoint/2010/main" val="274727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F5DA-02B8-47F3-A51A-CF5063B9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A7B31-F8B6-493C-9BCD-8EE2D9B264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숫자 배열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5677A9-1347-4E9C-B07D-56A71334223D}"/>
              </a:ext>
            </a:extLst>
          </p:cNvPr>
          <p:cNvGrpSpPr/>
          <p:nvPr/>
        </p:nvGrpSpPr>
        <p:grpSpPr>
          <a:xfrm>
            <a:off x="1043608" y="1916832"/>
            <a:ext cx="7056784" cy="2664296"/>
            <a:chOff x="523875" y="2814637"/>
            <a:chExt cx="8106510" cy="3028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841DE1-7C54-438E-8DFA-49001AE48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75" y="2814637"/>
              <a:ext cx="8096250" cy="12287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EB49D4-6737-48AF-947F-4E63C3123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185" y="4043362"/>
              <a:ext cx="8077200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58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F5DA-02B8-47F3-A51A-CF5063B9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A7B31-F8B6-493C-9BCD-8EE2D9B264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숫자 배열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8482E-2CF0-4C7F-A9D0-D2249E77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88" y="1844824"/>
            <a:ext cx="5687028" cy="4848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A3E21F-AD25-4DC2-9C69-606282C9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66" y="2717862"/>
            <a:ext cx="49149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F5DA-02B8-47F3-A51A-CF5063B9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452A91-9BB9-4BE3-8CC0-9D1F07E59C1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44E15BC-2286-43DD-84EF-89563C0063BF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5F620210-0A0C-4ECA-9B65-5053CD372E4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EA40B29-E975-4FF1-86CC-57DE2C495AB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차원 숫자 배열을 이용하여 합과 평균 구하기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1EBFD-47EB-47A4-B82F-9D79D0B254CE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CBB26E-91E6-4700-BD15-A1F0BF75E0F2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16CD086-7AF1-4892-B5F5-D0FD39E3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53" y="1623970"/>
            <a:ext cx="6338093" cy="48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배열의 개요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배열의 유형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문자열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 err="1">
                <a:latin typeface="+mj-ea"/>
                <a:ea typeface="+mj-ea"/>
              </a:rPr>
              <a:t>북마켓</a:t>
            </a:r>
            <a:r>
              <a:rPr lang="en-US" altLang="ko-KR" dirty="0">
                <a:latin typeface="+mj-ea"/>
                <a:ea typeface="+mj-ea"/>
              </a:rPr>
              <a:t>]</a:t>
            </a:r>
            <a:r>
              <a:rPr lang="ko-KR" altLang="en-US" dirty="0">
                <a:latin typeface="+mj-ea"/>
                <a:ea typeface="+mj-ea"/>
              </a:rPr>
              <a:t> 도서 목록 표시하기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F5DA-02B8-47F3-A51A-CF5063B9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452A91-9BB9-4BE3-8CC0-9D1F07E59C1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44E15BC-2286-43DD-84EF-89563C0063BF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5F620210-0A0C-4ECA-9B65-5053CD372E4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EA40B29-E975-4FF1-86CC-57DE2C495AB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차원 숫자 배열을 이용하여 합과 평균 구하기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1EBFD-47EB-47A4-B82F-9D79D0B254CE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CBB26E-91E6-4700-BD15-A1F0BF75E0F2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71EC1-3F9D-4640-82C7-E60A1587E9F6}"/>
              </a:ext>
            </a:extLst>
          </p:cNvPr>
          <p:cNvGrpSpPr/>
          <p:nvPr/>
        </p:nvGrpSpPr>
        <p:grpSpPr>
          <a:xfrm>
            <a:off x="1185440" y="1832471"/>
            <a:ext cx="6832624" cy="4592607"/>
            <a:chOff x="547687" y="1681162"/>
            <a:chExt cx="8048625" cy="54763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477B6C-C493-4F89-9A60-8936290C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687" y="1681162"/>
              <a:ext cx="8048625" cy="3495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6F312B-377F-4FE9-A10E-21FF35132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211" y="5157261"/>
              <a:ext cx="8029575" cy="200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61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851C-76D5-4F0C-908C-D197607D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20D0C-AADB-4D8C-B571-A862A819AA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연관 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14276-E755-4FE5-94A5-292EBDFD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80772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851C-76D5-4F0C-908C-D197607D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20D0C-AADB-4D8C-B571-A862A819AA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연관 배열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6A79DD-8145-466F-A3A8-737668CF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61" y="1859947"/>
            <a:ext cx="7216477" cy="47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2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851C-76D5-4F0C-908C-D197607D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20D0C-AADB-4D8C-B571-A862A819AA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연관 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84E4D-3EAE-4648-A95E-A7E9493F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2" y="1844824"/>
            <a:ext cx="8105775" cy="345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AC1B2-ED21-4EA8-829B-4D5957486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209902"/>
            <a:ext cx="3005138" cy="1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851C-76D5-4F0C-908C-D197607D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3C71C9-2779-40C3-910C-74E3B3DD2EAF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E3C2442-7F49-40C8-8B2B-7091D9D837D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8F5C28C2-BF70-4AEA-859F-808E0E890043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４</a:t>
                </a: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4936742-D4D4-49B4-A708-8AB6D544A34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차원 연관 배열을 이용하여 합과 평균 구하기</a:t>
                </a: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FEDF47-101F-41ED-81CD-6E2742723EA0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A3DC1C-BF47-4A07-ACF6-924B703EF96D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0FA40C-E9BE-4114-9C6E-098963F64468}"/>
              </a:ext>
            </a:extLst>
          </p:cNvPr>
          <p:cNvGrpSpPr/>
          <p:nvPr/>
        </p:nvGrpSpPr>
        <p:grpSpPr>
          <a:xfrm>
            <a:off x="1341255" y="1658998"/>
            <a:ext cx="6461490" cy="4892427"/>
            <a:chOff x="519112" y="1647825"/>
            <a:chExt cx="8138114" cy="71056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A3D8E8-46A6-4052-88A5-44DA4F0F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112" y="1647825"/>
              <a:ext cx="8105775" cy="3562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8408C1-6106-4EE7-AAA1-CF3617A3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026" y="5210175"/>
              <a:ext cx="8077200" cy="354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304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851C-76D5-4F0C-908C-D197607D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다차원 배열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3C71C9-2779-40C3-910C-74E3B3DD2EAF}"/>
              </a:ext>
            </a:extLst>
          </p:cNvPr>
          <p:cNvGrpSpPr/>
          <p:nvPr/>
        </p:nvGrpSpPr>
        <p:grpSpPr>
          <a:xfrm>
            <a:off x="735014" y="1184906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E3C2442-7F49-40C8-8B2B-7091D9D837D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8F5C28C2-BF70-4AEA-859F-808E0E890043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４</a:t>
                </a: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4936742-D4D4-49B4-A708-8AB6D544A34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차원 연관 배열을 이용하여 합과 평균 구하기</a:t>
                </a: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FEDF47-101F-41ED-81CD-6E2742723EA0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A3DC1C-BF47-4A07-ACF6-924B703EF96D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D5B246-BCDB-41F6-A7C4-B4356601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92711"/>
            <a:ext cx="6457390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 관련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E1DD2C-3C9E-44AA-80A5-7D193968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03648"/>
            <a:ext cx="81343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count(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배열에 저장된 모든 요소의 개수를 계산할 때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AB4E5C-D0D1-49BD-A916-F4C654D8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4" y="2384996"/>
            <a:ext cx="8077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89C803-02D6-4DBD-ACE8-2680BA95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81057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2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array_reverse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배열에 저장된 요소를 역순으로 하여 배열을 만들 때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8BD45-411A-4E64-90E4-CC6AF10D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23" y="2420888"/>
            <a:ext cx="8048625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4B5D2-F961-422A-9A1B-28175B5E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3397844"/>
            <a:ext cx="81248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array_search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배열에서 지정된 값을 검색할 때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F6910-7095-4302-A9C8-01D4B902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3" y="2348880"/>
            <a:ext cx="8058150" cy="65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DA6955-C2D5-49C3-923A-EE20B651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3" y="3284984"/>
            <a:ext cx="8134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3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배열에 대해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배열의 유형에 대해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문자열에 대해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북마켓의 도서 목록을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array_intersect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두 배열의 교집합으로 배열을 만드는 데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1F701-E866-4E90-A765-2CAE15FC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3" y="2276872"/>
            <a:ext cx="8077200" cy="657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956DC-5A65-4626-A741-0E6B1B2B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3" y="3212976"/>
            <a:ext cx="8115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4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sort(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인덱스 배열의 요소를 오름차순</a:t>
            </a:r>
            <a:r>
              <a:rPr lang="en-US" altLang="ko-KR" dirty="0"/>
              <a:t>(</a:t>
            </a:r>
            <a:r>
              <a:rPr lang="ko-KR" altLang="en-US" dirty="0"/>
              <a:t>문자의 경우 알파벳순</a:t>
            </a:r>
            <a:r>
              <a:rPr lang="en-US" altLang="ko-KR" dirty="0"/>
              <a:t>, </a:t>
            </a:r>
            <a:r>
              <a:rPr lang="ko-KR" altLang="en-US" dirty="0"/>
              <a:t>숫자의 경우 </a:t>
            </a:r>
            <a:r>
              <a:rPr lang="ko-KR" altLang="en-US" dirty="0" err="1"/>
              <a:t>숫자순</a:t>
            </a:r>
            <a:r>
              <a:rPr lang="en-US" altLang="ko-KR" dirty="0"/>
              <a:t>)</a:t>
            </a:r>
            <a:r>
              <a:rPr lang="ko-KR" altLang="en-US" dirty="0"/>
              <a:t>으 로 정렬하는 데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26133D-3A1F-489E-88D0-06E3FF2F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14" y="2752725"/>
            <a:ext cx="8096250" cy="676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513A42-117C-4176-A248-9801ABA1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4" y="3699098"/>
            <a:ext cx="8153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88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asort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연관 배열의 요소를 값 기준 오름차순으로 정렬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AF7F1-72E0-49AB-A2F2-B9BF91ED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70" y="2428925"/>
            <a:ext cx="8067675" cy="68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DBA99-5B70-40B6-BF42-D0C25392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5" y="3406059"/>
            <a:ext cx="8153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ksort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연관 배열의 요소를 키 기준 오름차순으로 정렬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BC17C-612E-4D85-98EE-7F5EC4B8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8" y="2420888"/>
            <a:ext cx="8115300" cy="6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5924B1-4B82-4944-A27F-DA273660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7" y="3458412"/>
            <a:ext cx="81057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9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C90D5-A38C-4C84-A1A8-8D28BBF7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912768" cy="47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3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2AAB6-B925-473C-A0CA-38FBF664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3615-3423-48E8-8B13-1879EC42C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1A944F-7444-4A7F-8C0E-519673C2A669}"/>
              </a:ext>
            </a:extLst>
          </p:cNvPr>
          <p:cNvGrpSpPr/>
          <p:nvPr/>
        </p:nvGrpSpPr>
        <p:grpSpPr>
          <a:xfrm>
            <a:off x="899592" y="1844824"/>
            <a:ext cx="6984776" cy="4828431"/>
            <a:chOff x="899592" y="1844824"/>
            <a:chExt cx="7250010" cy="52866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6743E4C-0721-4FB0-B761-14ED06E64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844824"/>
              <a:ext cx="7122046" cy="463859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6A81C7-1B6B-48C6-8B6B-398208EF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96" y="6450645"/>
              <a:ext cx="7208406" cy="68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35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DDC0A-3356-40B9-9628-2F0042C2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배열함수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9DA640-9CF5-494A-AF7D-335B23F4E32A}"/>
              </a:ext>
            </a:extLst>
          </p:cNvPr>
          <p:cNvGrpSpPr/>
          <p:nvPr/>
        </p:nvGrpSpPr>
        <p:grpSpPr>
          <a:xfrm>
            <a:off x="735014" y="1184906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F2D5FD-AF88-4662-83D3-766FA6E0CFB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25A7F270-48D1-42CA-B5D2-B98E6870B74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4-5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D3994E74-8F76-42B7-971F-CCA84EA77460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배열 함수를 이용하여 합과 평균 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B4DF4D-3E92-41B0-9A38-5A1E8064EF8A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8B3FBB-79E4-4149-BB0F-4BDD3742B72A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E06544C-150F-44D1-80EE-80003B94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6" y="1689538"/>
            <a:ext cx="5536256" cy="2797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13D77-A1D0-4917-86A8-362314DF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875247"/>
            <a:ext cx="4960192" cy="25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문자열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407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422E4-6A27-4BE6-9169-A87019FF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E60E82-D594-4AE5-9BD1-DD8E08EEB8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2"/>
            <a:r>
              <a:rPr lang="ko-KR" altLang="en-US" dirty="0"/>
              <a:t>일련의 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 문자 및 산술 값 또는 이들 모두의 조합</a:t>
            </a:r>
            <a:endParaRPr lang="en-US" altLang="ko-KR" dirty="0"/>
          </a:p>
          <a:p>
            <a:pPr lvl="2"/>
            <a:r>
              <a:rPr lang="ko-KR" altLang="en-US" dirty="0"/>
              <a:t>문자를 작은따옴표</a:t>
            </a:r>
            <a:r>
              <a:rPr lang="en-US" altLang="ko-KR" dirty="0"/>
              <a:t>(' )</a:t>
            </a:r>
            <a:r>
              <a:rPr lang="ko-KR" altLang="en-US" dirty="0"/>
              <a:t>나 큰따옴표</a:t>
            </a:r>
            <a:r>
              <a:rPr lang="en-US" altLang="ko-KR" dirty="0"/>
              <a:t>(")</a:t>
            </a:r>
            <a:r>
              <a:rPr lang="ko-KR" altLang="en-US" dirty="0"/>
              <a:t>로 묶는 것</a:t>
            </a:r>
            <a:endParaRPr lang="en-US" altLang="ko-KR" dirty="0"/>
          </a:p>
          <a:p>
            <a:pPr lvl="2"/>
            <a:r>
              <a:rPr lang="ko-KR" altLang="en-US" dirty="0"/>
              <a:t>문자열 길이에는 제한이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FEABD6-C10A-45AE-AD79-D5A44119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96" y="3284984"/>
            <a:ext cx="7760568" cy="93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A7413-B8CF-4567-999E-FB587CC0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76C2F-99C5-4641-ABBD-5185A0760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EF89A-C234-44C5-817D-EC835A2C4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9" y="1916832"/>
            <a:ext cx="80867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배열의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A7413-B8CF-4567-999E-FB587CC0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76C2F-99C5-4641-ABBD-5185A0760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C33A3-B329-46FB-A81B-C4E53A92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456314" cy="3558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184F5A-96F5-46A9-A5D9-B6DE36C8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69" y="1264020"/>
            <a:ext cx="4392488" cy="23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7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A1C58-F4D0-40A3-885C-6FFE398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B48E8-0142-4990-8E2A-C52FAD3E35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516C5-DC5C-4490-AD65-BF267FDA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54" y="1938337"/>
            <a:ext cx="79248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2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A1C58-F4D0-40A3-885C-6FFE398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F88E7D-B4A0-46C8-89A8-06BB2E7D37EB}"/>
              </a:ext>
            </a:extLst>
          </p:cNvPr>
          <p:cNvGrpSpPr/>
          <p:nvPr/>
        </p:nvGrpSpPr>
        <p:grpSpPr>
          <a:xfrm>
            <a:off x="683568" y="1254431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BA0EE4-D72B-4DDC-ABAC-0A188AB0C683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8022F8F9-E568-4992-8F7F-DB3B4A35044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4-6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C6B94694-7401-4DB9-9CBD-B1BD8536995F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문자열 자료형의 변수 선언하고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변숫값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출력하기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F0BAFE-0698-4ABC-8383-24EF104CEB40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1AF462-9F8F-4F93-A688-B32AFEA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2871"/>
            <a:ext cx="6624736" cy="48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9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F3C93-7E7C-4C78-B0E2-9B26C1D3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7D68A-DD79-4D57-AFDC-B596A6A831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6E095-CB1C-4802-99BD-868D410A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64" y="2186980"/>
            <a:ext cx="8153400" cy="4486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E4F2D3-650C-4A44-9344-2ABFD498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453739"/>
            <a:ext cx="5095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43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F3C93-7E7C-4C78-B0E2-9B26C1D3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문자열의 개념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A2C861-8C66-44B0-A441-D75BDB7A94CA}"/>
              </a:ext>
            </a:extLst>
          </p:cNvPr>
          <p:cNvGrpSpPr/>
          <p:nvPr/>
        </p:nvGrpSpPr>
        <p:grpSpPr>
          <a:xfrm>
            <a:off x="683568" y="1254431"/>
            <a:ext cx="7673972" cy="5391075"/>
            <a:chOff x="930475" y="1244548"/>
            <a:chExt cx="7673972" cy="53910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AF0E57-9215-4281-9A39-9D42B76E485B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FE779A-29DC-45E4-80D5-9F6644A90154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4-7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11A76798-C698-4817-B07E-73585B2D0213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문자열 연산자를 이용하여 출력하기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4F3EBF-1D7B-4EC5-9BC2-8E92CDB3EA36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669A22-B7AD-42B9-9B30-4BF49DEB0E67}"/>
              </a:ext>
            </a:extLst>
          </p:cNvPr>
          <p:cNvGrpSpPr/>
          <p:nvPr/>
        </p:nvGrpSpPr>
        <p:grpSpPr>
          <a:xfrm>
            <a:off x="786460" y="1674256"/>
            <a:ext cx="7457948" cy="4971250"/>
            <a:chOff x="528637" y="2271712"/>
            <a:chExt cx="8086725" cy="7389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1FAC1B-E201-469F-9AF0-45CE0619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7" y="2271712"/>
              <a:ext cx="8086725" cy="23145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0458D7-8923-4DA6-88E8-FD8D8CD6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161" y="4488818"/>
              <a:ext cx="8067675" cy="517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99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64D76-98BE-4C85-8FC1-5F2E042D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9AF88-B438-49E3-8D94-4291290D1A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E86B8-00C6-4032-A0D6-D4E6617C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68708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64D76-98BE-4C85-8FC1-5F2E042D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9AF88-B438-49E3-8D94-4291290D1A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strlen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주어진 문자열 내부의 문자 개수를 계산할 때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A849FC-20F2-48BD-AE2F-2F45F06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31962"/>
            <a:ext cx="8105775" cy="65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B6C502-2067-40EC-9BE9-E5F68F4E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1" y="3457707"/>
            <a:ext cx="81343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5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64D76-98BE-4C85-8FC1-5F2E042D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9AF88-B438-49E3-8D94-4291290D1A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str_word_count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문자열에 사용된 단어 수를 계산할 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5468E-5410-41AF-B196-F3CCA69A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8" y="2492896"/>
            <a:ext cx="8115300" cy="657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0D70E-85FB-4E6A-9F49-CEB7ED20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3" y="3595152"/>
            <a:ext cx="81629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6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C2513-6951-404E-830C-3F38F919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F1E2E-B7A7-4499-BB85-260D1F1CA2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str_replace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문자열 내에서 검색 대상 텍스트의 모든 항목을 대체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883E1-34AD-411D-AC93-DD84BC59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7197427" cy="1420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36CE5-4F1F-47E7-B69A-E4757208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57016"/>
            <a:ext cx="7416824" cy="29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4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C4DC6-5CF8-4B3A-9851-A7491C58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04739-027B-472E-AF7C-BCC1949BF1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strrev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문자열을 반전시킬 때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D1A17-9EE8-413C-9CFE-71FF9BD1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9" y="2420888"/>
            <a:ext cx="8067675" cy="64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620E2-DF25-4AD2-9D5D-FA6EC7F0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49" y="3531915"/>
            <a:ext cx="81343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배열의 개념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 lvl="2"/>
            <a:r>
              <a:rPr lang="ko-KR" altLang="en-US" dirty="0"/>
              <a:t>하나의 이름으로 같은 유형의 데이터를 모아둔 집합</a:t>
            </a:r>
            <a:r>
              <a:rPr lang="en-US" altLang="ko-KR" dirty="0"/>
              <a:t>(</a:t>
            </a:r>
            <a:r>
              <a:rPr lang="ko-KR" altLang="en-US" dirty="0"/>
              <a:t>모음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하나의 변수에 두 개 이상의 관련 데이터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를 저장하는 변수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데이터 유형을 선언할 필요가 없음</a:t>
            </a:r>
            <a:endParaRPr lang="en-US" altLang="ko-KR" dirty="0"/>
          </a:p>
          <a:p>
            <a:pPr lvl="2"/>
            <a:r>
              <a:rPr lang="ko-KR" altLang="en-US" dirty="0"/>
              <a:t>배열은 값에 접근할 때 인덱스 </a:t>
            </a:r>
            <a:r>
              <a:rPr lang="en-US" altLang="ko-KR" dirty="0"/>
              <a:t>0</a:t>
            </a:r>
            <a:r>
              <a:rPr lang="ko-KR" altLang="en-US" dirty="0"/>
              <a:t>에서 시작하여 </a:t>
            </a:r>
            <a:r>
              <a:rPr lang="en-US" altLang="ko-KR" dirty="0"/>
              <a:t>n-1</a:t>
            </a:r>
            <a:r>
              <a:rPr lang="ko-KR" altLang="en-US" dirty="0"/>
              <a:t>로 이동</a:t>
            </a:r>
          </a:p>
          <a:p>
            <a:pPr lvl="2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E9609-ADF8-41F3-884F-54BA0BF8B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16" y="2924944"/>
            <a:ext cx="663596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56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69FE8-BE1B-4AE3-9219-37FB7955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B727C-4EF4-41DF-8FF6-75EBA3579D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strpos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문자열이나 문자열 내의 문자를 검색할 때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8A250E-8A53-40A3-ADAB-E2A16040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8" y="2420888"/>
            <a:ext cx="8077200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414C29-4666-40C5-BCCF-8637B46B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8" y="3560490"/>
            <a:ext cx="81438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8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0EB11-E456-4143-95B8-598A9CFF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08F49-018F-459E-A189-1928A02BE7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기타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2D276-774B-4801-BD68-8BBDA126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68" y="1844824"/>
            <a:ext cx="7097663" cy="46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3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5362-57A0-4C6E-A3D8-7E39993A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6EBCFE-1D37-487D-B4D9-D73798FD3FBE}"/>
              </a:ext>
            </a:extLst>
          </p:cNvPr>
          <p:cNvGrpSpPr/>
          <p:nvPr/>
        </p:nvGrpSpPr>
        <p:grpSpPr>
          <a:xfrm>
            <a:off x="1343137" y="1092708"/>
            <a:ext cx="6601742" cy="5608687"/>
            <a:chOff x="619695" y="1340768"/>
            <a:chExt cx="8105775" cy="69768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619A07-2833-4D2B-B28D-4B9CE01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695" y="1340768"/>
              <a:ext cx="8048625" cy="2476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9D84BE-E7F1-45A8-8C48-65A71D1C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95" y="3717032"/>
              <a:ext cx="810577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720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28B00-749C-4AA5-916C-9F3C6724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문자열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58AE28-D494-47EC-BC9F-143AC7B29D8F}"/>
              </a:ext>
            </a:extLst>
          </p:cNvPr>
          <p:cNvGrpSpPr/>
          <p:nvPr/>
        </p:nvGrpSpPr>
        <p:grpSpPr>
          <a:xfrm>
            <a:off x="683568" y="1254431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04D6709-A0F2-434D-8863-9E0D12DE4C2A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D928E088-2E0B-4F5B-B841-B607E73DE2CD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4-8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6A77C1B-3023-4432-92BF-55B2D153C4E1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문자열 함수를 이용하여 문자열 분리하기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6302BE-AB48-46D9-8D2F-AB1AE6FD0FD2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CC03D05-9615-49B9-9916-299B8121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60" y="2129850"/>
            <a:ext cx="727425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25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도서 목록 표시하기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FE3626-1C31-43E0-B0D4-C4DC938C588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2" y="1412776"/>
            <a:ext cx="7379195" cy="4935646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BE29D-857B-4EF7-9F9A-F66A1C7F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AF44E1-F385-4208-98BE-305AFB425BC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827550" cy="3888432"/>
          </a:xfrm>
        </p:spPr>
      </p:pic>
    </p:spTree>
    <p:extLst>
      <p:ext uri="{BB962C8B-B14F-4D97-AF65-F5344CB8AC3E}">
        <p14:creationId xmlns:p14="http://schemas.microsoft.com/office/powerpoint/2010/main" val="3533953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D8D6D-99DB-4F65-A8B3-D07E3E9F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1431-A87E-41FF-A3F5-7926209245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도서 목록 관리 저장하기</a:t>
            </a:r>
            <a:endParaRPr lang="en-US" altLang="ko-KR" sz="2000" dirty="0"/>
          </a:p>
          <a:p>
            <a:pPr lvl="1"/>
            <a:r>
              <a:rPr lang="en-US" altLang="ko-KR" dirty="0"/>
              <a:t>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] </a:t>
            </a:r>
            <a:r>
              <a:rPr lang="ko-KR" altLang="en-US" sz="1600" dirty="0"/>
              <a:t>폴더에 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다음과 같이 배열을 작성합니다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7F368C-4180-4F3A-A89C-6B5FE7D5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2132856"/>
            <a:ext cx="6804248" cy="42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7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8E81C-CCC9-4B6F-B408-6ACBDC6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FCFEAD-3888-412B-A755-2481624F3FF2}"/>
              </a:ext>
            </a:extLst>
          </p:cNvPr>
          <p:cNvGrpSpPr/>
          <p:nvPr/>
        </p:nvGrpSpPr>
        <p:grpSpPr>
          <a:xfrm>
            <a:off x="1007604" y="1175316"/>
            <a:ext cx="7272808" cy="5497939"/>
            <a:chOff x="-180313" y="-1035496"/>
            <a:chExt cx="9214251" cy="67690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5B92E7-5F30-45C0-A0C6-CC677DC6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0062" y="-1035496"/>
              <a:ext cx="9144000" cy="51002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F55E08-ACDB-4D01-8B60-86988108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0313" y="3895211"/>
              <a:ext cx="9188422" cy="183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330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467EE-882C-4356-971B-0860F1DA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36F24-B3E7-4220-8C16-CB5C36F173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2.</a:t>
            </a:r>
            <a:r>
              <a:rPr lang="ko-KR" altLang="en-US" sz="2000" dirty="0"/>
              <a:t>도서 목록 출력 페이지 만들기</a:t>
            </a:r>
            <a:endParaRPr lang="en-US" altLang="ko-KR" sz="2000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다음과 같이 코드를 추가한 후 웹 브라우저에 ‘</a:t>
            </a:r>
            <a:r>
              <a:rPr lang="en-US" altLang="ko-KR" sz="1600" dirty="0"/>
              <a:t>http://localhost/BookMarket/books.php’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D409A-BBB3-4BEC-9227-67EDEEDC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48880"/>
            <a:ext cx="7632848" cy="41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배열의 개념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배열의 유형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300541-969F-4672-8426-86061641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5913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445A10-749D-43DE-B62C-EC548CA5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09" y="4221088"/>
            <a:ext cx="4024313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3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03B33-282E-4972-9FEF-363DF022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98EFA-357E-4449-9E15-BD4ED319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9974"/>
            <a:ext cx="7092280" cy="52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D1B32-46CE-4FD1-9539-1F2E939D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236B2-A208-4811-B607-BF408091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80" y="1340768"/>
            <a:ext cx="6876256" cy="48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6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2BA0-42E7-47C9-A818-86A51162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4F5FA-4078-4D18-A6EC-937A0899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7092280" cy="51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5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D7E52-5BCE-49D9-8D08-B5D3AF99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/>
              <a:t>도서 목록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0CDC3-1D69-4DA0-8211-05F2ACFF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4" y="1320880"/>
            <a:ext cx="7740352" cy="5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27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378C6-FD8C-4847-96E2-7AEBD5B7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</a:t>
            </a:r>
            <a:r>
              <a:rPr lang="ko-KR" altLang="en-US" dirty="0"/>
              <a:t>도서 상세 설명을 줄여서 표시하기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83D56-C58C-450D-9F9F-46AEDEF314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dirty="0"/>
              <a:t>1 </a:t>
            </a:r>
            <a:r>
              <a:rPr lang="ko-KR" altLang="en-US" sz="2000" dirty="0"/>
              <a:t>도서 상세 설명의 요약 표시 작성하기</a:t>
            </a:r>
            <a:r>
              <a:rPr lang="en-US" altLang="ko-KR" sz="2000" dirty="0"/>
              <a:t>: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‘</a:t>
            </a:r>
            <a:r>
              <a:rPr lang="en-US" altLang="ko-KR" sz="1600" dirty="0"/>
              <a:t>http://localhost/BookMarket/books.php’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0BF3A7-B560-4D64-AF8F-0E156B4BE6FD}"/>
              </a:ext>
            </a:extLst>
          </p:cNvPr>
          <p:cNvGrpSpPr/>
          <p:nvPr/>
        </p:nvGrpSpPr>
        <p:grpSpPr>
          <a:xfrm>
            <a:off x="864096" y="2348880"/>
            <a:ext cx="7884368" cy="3951372"/>
            <a:chOff x="0" y="2149024"/>
            <a:chExt cx="9144000" cy="4799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58AD6A-578F-4154-916E-3A5A2C7DD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9024"/>
              <a:ext cx="9144000" cy="25599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E2BF55-8898-4F1A-878F-4231BB56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673881"/>
              <a:ext cx="9144000" cy="2274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319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1696E-C91A-4010-8FC1-E3BB0E0C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</a:t>
            </a:r>
            <a:r>
              <a:rPr lang="ko-KR" altLang="en-US" dirty="0"/>
              <a:t>도서 상세 설명을 줄여서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916C-1DFA-4FFB-B03D-1C808861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99" y="1404038"/>
            <a:ext cx="7073602" cy="49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3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배열의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배열이 필요한 이유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47BA94-E378-45F4-8D06-02A67A836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5" y="2060848"/>
            <a:ext cx="6524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배열의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배열의 장점</a:t>
            </a:r>
            <a:endParaRPr lang="en-US" altLang="ko-KR" dirty="0"/>
          </a:p>
          <a:p>
            <a:pPr lvl="2"/>
            <a:r>
              <a:rPr lang="ko-KR" altLang="en-US" dirty="0"/>
              <a:t>하나의 이름으로 여러 값을 저장할 수 있음</a:t>
            </a:r>
            <a:endParaRPr lang="en-US" altLang="ko-KR" dirty="0"/>
          </a:p>
          <a:p>
            <a:pPr lvl="2"/>
            <a:r>
              <a:rPr lang="ko-KR" altLang="en-US" dirty="0"/>
              <a:t>복잡한 데이터 구조를 쉽게 구현할 수 있음</a:t>
            </a:r>
            <a:endParaRPr lang="en-US" altLang="ko-KR" dirty="0"/>
          </a:p>
          <a:p>
            <a:pPr lvl="2"/>
            <a:r>
              <a:rPr lang="ko-KR" altLang="en-US" dirty="0"/>
              <a:t>행렬 방식으로 표현할 수 있음</a:t>
            </a:r>
            <a:endParaRPr lang="en-US" altLang="ko-KR" dirty="0"/>
          </a:p>
          <a:p>
            <a:pPr lvl="2"/>
            <a:r>
              <a:rPr lang="ko-KR" altLang="en-US" dirty="0"/>
              <a:t>기억하기 </a:t>
            </a:r>
            <a:r>
              <a:rPr lang="ko-KR" altLang="en-US" dirty="0" err="1"/>
              <a:t>쉽움</a:t>
            </a:r>
            <a:endParaRPr lang="en-US" altLang="ko-KR" dirty="0"/>
          </a:p>
          <a:p>
            <a:pPr lvl="2"/>
            <a:r>
              <a:rPr lang="ko-KR" altLang="en-US" dirty="0"/>
              <a:t>메모리 활용을 줄일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배열의 유형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804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14340</TotalTime>
  <Words>931</Words>
  <Application>Microsoft Office PowerPoint</Application>
  <PresentationFormat>화면 슬라이드 쇼(4:3)</PresentationFormat>
  <Paragraphs>181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Adobe Kaiti Std R</vt:lpstr>
      <vt:lpstr>HY견고딕</vt:lpstr>
      <vt:lpstr>맑은 고딕</vt:lpstr>
      <vt:lpstr>Arial</vt:lpstr>
      <vt:lpstr>Consolas</vt:lpstr>
      <vt:lpstr>Verdana</vt:lpstr>
      <vt:lpstr>Wingdings</vt:lpstr>
      <vt:lpstr>Office 테마</vt:lpstr>
      <vt:lpstr>CHAPTER 04. 배열과 문자열  : 북마켓 도서 목록 표시하기</vt:lpstr>
      <vt:lpstr>PowerPoint 프레젠테이션</vt:lpstr>
      <vt:lpstr>PowerPoint 프레젠테이션</vt:lpstr>
      <vt:lpstr>PowerPoint 프레젠테이션</vt:lpstr>
      <vt:lpstr>01. 배열의 개념</vt:lpstr>
      <vt:lpstr>01. 배열의 개념</vt:lpstr>
      <vt:lpstr>02. 배열의 필요성</vt:lpstr>
      <vt:lpstr>02. 배열의 필요성</vt:lpstr>
      <vt:lpstr>PowerPoint 프레젠테이션</vt:lpstr>
      <vt:lpstr>01. 숫자 배열</vt:lpstr>
      <vt:lpstr>01. 숫자 배열</vt:lpstr>
      <vt:lpstr>01. 숫자 배열</vt:lpstr>
      <vt:lpstr>02. 연관 배열</vt:lpstr>
      <vt:lpstr>02. 연관 배열</vt:lpstr>
      <vt:lpstr>02. 연관 배열</vt:lpstr>
      <vt:lpstr>03. 다차원 배열</vt:lpstr>
      <vt:lpstr>03. 다차원 배열</vt:lpstr>
      <vt:lpstr>03. 다차원 배열</vt:lpstr>
      <vt:lpstr>03. 다차원 배열</vt:lpstr>
      <vt:lpstr>03. 다차원 배열</vt:lpstr>
      <vt:lpstr>03. 다차원 배열</vt:lpstr>
      <vt:lpstr>03. 다차원 배열</vt:lpstr>
      <vt:lpstr>03. 다차원 배열</vt:lpstr>
      <vt:lpstr>03. 다차원 배열</vt:lpstr>
      <vt:lpstr>03. 다차원 배열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04. 배열함수</vt:lpstr>
      <vt:lpstr>PowerPoint 프레젠테이션</vt:lpstr>
      <vt:lpstr>01. 문자열의 개념</vt:lpstr>
      <vt:lpstr>01. 문자열의 개념</vt:lpstr>
      <vt:lpstr>01. 문자열의 개념</vt:lpstr>
      <vt:lpstr>01. 문자열의 개념</vt:lpstr>
      <vt:lpstr>01. 문자열의 개념</vt:lpstr>
      <vt:lpstr>01. 문자열의 개념</vt:lpstr>
      <vt:lpstr>01. 문자열의 개념</vt:lpstr>
      <vt:lpstr>02. 문자열 함수</vt:lpstr>
      <vt:lpstr>02. 문자열 함수</vt:lpstr>
      <vt:lpstr>02. 문자열 함수</vt:lpstr>
      <vt:lpstr>02. 문자열 함수</vt:lpstr>
      <vt:lpstr>02. 문자열 함수</vt:lpstr>
      <vt:lpstr>02. 문자열 함수</vt:lpstr>
      <vt:lpstr>02. 문자열 함수</vt:lpstr>
      <vt:lpstr>02. 문자열 함수</vt:lpstr>
      <vt:lpstr>02. 문자열 함수</vt:lpstr>
      <vt:lpstr>PowerPoint 프레젠테이션</vt:lpstr>
      <vt:lpstr>06. [북마켓] 시작 페이지 만들기</vt:lpstr>
      <vt:lpstr>06. [북마켓] 시작 페이지 만들기</vt:lpstr>
      <vt:lpstr>예제 4-9 도서 목록 페이지 만들기</vt:lpstr>
      <vt:lpstr>예제 4-9 도서 목록 페이지 만들기</vt:lpstr>
      <vt:lpstr>예제 4-9 도서 목록 페이지 만들기</vt:lpstr>
      <vt:lpstr>예제 4-9 도서 목록 페이지 만들기</vt:lpstr>
      <vt:lpstr>예제 4-9 도서 목록 페이지 만들기</vt:lpstr>
      <vt:lpstr>예제 4-9 도서 목록 페이지 만들기</vt:lpstr>
      <vt:lpstr>예제 4-9 도서 목록 페이지 만들기</vt:lpstr>
      <vt:lpstr>예제 4-10 도서 상세 설명을 줄여서 표시하기</vt:lpstr>
      <vt:lpstr>예제 4-10 도서 상세 설명을 줄여서 표시하기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1034</cp:revision>
  <dcterms:created xsi:type="dcterms:W3CDTF">2012-07-11T10:23:22Z</dcterms:created>
  <dcterms:modified xsi:type="dcterms:W3CDTF">2024-07-22T23:59:30Z</dcterms:modified>
</cp:coreProperties>
</file>